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7" r:id="rId3"/>
    <p:sldId id="404" r:id="rId4"/>
    <p:sldId id="401" r:id="rId5"/>
    <p:sldId id="406" r:id="rId6"/>
    <p:sldId id="408" r:id="rId7"/>
    <p:sldId id="409" r:id="rId8"/>
    <p:sldId id="410" r:id="rId9"/>
    <p:sldId id="362" r:id="rId10"/>
    <p:sldId id="411" r:id="rId11"/>
    <p:sldId id="412" r:id="rId12"/>
    <p:sldId id="413" r:id="rId13"/>
    <p:sldId id="414" r:id="rId14"/>
    <p:sldId id="415" r:id="rId15"/>
    <p:sldId id="417" r:id="rId16"/>
    <p:sldId id="418" r:id="rId17"/>
    <p:sldId id="419" r:id="rId18"/>
    <p:sldId id="420" r:id="rId19"/>
    <p:sldId id="421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4FE9A-2D80-48D1-8F80-BDFE2E743F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CF7774-67D4-45E0-9C14-5ED852D014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92A383-2AEA-4A00-ABF0-21649C4BC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F044F-47A4-4F94-98DC-B4C382A5E70D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00DF7C-9C27-4F07-886B-8A08AE96D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2A2465-5ECD-47A7-8512-EBD6DCB05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621-F5A4-4849-8FF0-DAD81841FB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9632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BCE8CB-9909-483A-8035-1CF04DBA9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903A63B-19A7-40EF-BC52-6D1A01C48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111A43-70E3-4D1B-A62F-0D79E251A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F044F-47A4-4F94-98DC-B4C382A5E70D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7C3EE7-BFCA-4836-B7FD-F27BF85F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936D68-E631-4FA8-A606-E7FDC3BA1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621-F5A4-4849-8FF0-DAD81841FB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6789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8D0898-5E2E-40C1-A76C-8A64AD806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27DD3B6-61D3-45AA-887C-9F5E69E66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4F7806-CE77-4D69-941F-EF740E9F1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F044F-47A4-4F94-98DC-B4C382A5E70D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6CEE08-5733-4450-9387-D762CED4F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FAA1F1-1EAE-4C22-8D2D-2843C65AD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621-F5A4-4849-8FF0-DAD81841FB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7001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0E944-C47E-43F1-AB92-F24B21AF0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2D5178-ECC2-4547-8B62-E592D5249F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F47E83F-9A47-42F5-B7A8-10AFAF5F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A509FFE-8739-4459-8EAA-63C5836F2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F044F-47A4-4F94-98DC-B4C382A5E70D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28B05BA-BB0F-4786-AE04-BCE52D871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DBB8AE-1364-4AA0-98E6-C83449129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621-F5A4-4849-8FF0-DAD81841FB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9701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926374-B8CD-4756-ACE1-3527845CC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AC1E4C1-F901-4D3D-ACF0-4DC5BB282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1A4719D-A362-4D27-A46B-67F59105A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8DD59B7-94CE-4AA3-9DEB-DD1E5FCF92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6BE9186-FAF9-4918-8A96-6B8FF09AAA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A2D1612-F543-404C-9222-CCF97B7C9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F044F-47A4-4F94-98DC-B4C382A5E70D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0F854C5-C472-4C0B-83C4-7C0C310F0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913BB8A-A86F-4F9A-8ABD-E1122BC64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621-F5A4-4849-8FF0-DAD81841FB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629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57488-19CA-4F57-AB17-3A02F8658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79A59C7-AD03-467B-8EBA-3CA181E4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F044F-47A4-4F94-98DC-B4C382A5E70D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3D2FFD-8BE9-49E2-A991-A5536DAC2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60A2D3F-F189-4714-8189-73B7BE347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621-F5A4-4849-8FF0-DAD81841FB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80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55422EF-69CE-4887-A6BA-1C9C4D457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F044F-47A4-4F94-98DC-B4C382A5E70D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8AF0AD9-0625-4571-BDDA-EC3D961E3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B7AF093-6B02-4E9E-96ED-EF1071D18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621-F5A4-4849-8FF0-DAD81841FB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029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243C6F-7D62-4980-B052-0F0D37BC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77E4D4-B40C-4C8C-B11C-B5B2D81E1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AE10686-FF0F-466F-B4EA-5996BAE25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6B3AB47-4470-4154-94DE-E3AB1CD5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F044F-47A4-4F94-98DC-B4C382A5E70D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2CA0B4-1C05-41DE-9B9F-3BDD63BA5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CC79C2-FF36-44A2-A93F-BB636F8D3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621-F5A4-4849-8FF0-DAD81841FB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55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414A57-84E2-4C93-A689-3A1F083F4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7E2A5E2-FBCF-41CA-A7D7-6271997992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A684A17-E24E-49B3-9FC5-B87CA76AF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8B4C8B-201C-4F30-93EF-B08362D26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F044F-47A4-4F94-98DC-B4C382A5E70D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31F7166-6365-4207-8261-D22CB02D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6F5A35-6C28-44D9-A6DD-E76CB4CD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621-F5A4-4849-8FF0-DAD81841FB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1484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5BF56C-DE64-41B8-8524-14DCB62D3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2C8F2E-8A93-44BA-9E58-9008352478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C06D30-3C2B-4EE0-B0B7-D112E9E15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F044F-47A4-4F94-98DC-B4C382A5E70D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7196C8-26F5-41B9-9C33-B98338491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39C84C-B98A-4DBC-A191-AEDE5F2D6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621-F5A4-4849-8FF0-DAD81841FB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888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15F25D0-CD34-4F1E-9551-227BB4D86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3AC6789-69E2-47D3-A23E-BC105154F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E0F0AA-2002-4BA7-8C58-575476960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F044F-47A4-4F94-98DC-B4C382A5E70D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91B639-E299-4D4F-8E0B-49762FB98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60BEA9-FCB8-4C34-8272-8EA8995F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621-F5A4-4849-8FF0-DAD81841FB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7132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kerLarg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 userDrawn="1"/>
        </p:nvSpPr>
        <p:spPr>
          <a:xfrm>
            <a:off x="306917" y="228600"/>
            <a:ext cx="11582400" cy="5711825"/>
          </a:xfrm>
          <a:prstGeom prst="round2DiagRect">
            <a:avLst>
              <a:gd name="adj1" fmla="val 0"/>
              <a:gd name="adj2" fmla="val 3917"/>
            </a:avLst>
          </a:prstGeom>
          <a:solidFill>
            <a:srgbClr val="005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87552" y="1847088"/>
            <a:ext cx="9899904" cy="2340864"/>
          </a:xfrm>
        </p:spPr>
        <p:txBody>
          <a:bodyPr/>
          <a:lstStyle>
            <a:lvl1pPr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970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w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137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E3B9965-C136-443A-AC30-60ECB396C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26AFC0-A537-4C3B-A761-E09079AF4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D5140C-84B2-47AA-A3E5-89FA1C6A8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F044F-47A4-4F94-98DC-B4C382A5E70D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EDB15A-87F5-471C-B9B3-021F029A47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BE7A77-B122-4483-86FC-FFCC27F18F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D4621-F5A4-4849-8FF0-DAD81841FB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891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F1C281-A53E-49CD-A618-8842296CDC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E13BF5-09D3-49D1-A05E-4ACC8B12F5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3031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 bwMode="gray">
          <a:xfrm>
            <a:off x="2464689" y="2344293"/>
            <a:ext cx="7424928" cy="2340864"/>
          </a:xfrm>
        </p:spPr>
        <p:txBody>
          <a:bodyPr/>
          <a:lstStyle/>
          <a:p>
            <a:r>
              <a:rPr lang="es-CR" sz="3600" b="1" dirty="0"/>
              <a:t>3. </a:t>
            </a:r>
            <a:r>
              <a:rPr lang="es-CR" sz="3600" b="1" dirty="0">
                <a:latin typeface="Helvetica" panose="020B0604020202020204" pitchFamily="34" charset="0"/>
                <a:cs typeface="Helvetica" panose="020B0604020202020204" pitchFamily="34" charset="0"/>
              </a:rPr>
              <a:t>Confirmación Total del Pedido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F1AFCE-D540-41EE-B441-3ED6DEB25CD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07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3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73046" y="193259"/>
            <a:ext cx="8590251" cy="690562"/>
          </a:xfrm>
        </p:spPr>
        <p:txBody>
          <a:bodyPr>
            <a:noAutofit/>
          </a:bodyPr>
          <a:lstStyle/>
          <a:p>
            <a:r>
              <a:rPr lang="es-CR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Completo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763715" y="1343976"/>
            <a:ext cx="8407399" cy="4447224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657543" y="811077"/>
            <a:ext cx="876141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Usted visualizará el pedido realizado por Cargill, para confirmar el pedido de click en </a:t>
            </a:r>
            <a:r>
              <a:rPr lang="es-CR" sz="1400" b="1" u="sng" dirty="0">
                <a:solidFill>
                  <a:srgbClr val="1E9D8B"/>
                </a:solidFill>
              </a:rPr>
              <a:t>Crear confirmación del pedido</a:t>
            </a:r>
            <a:r>
              <a:rPr lang="es-CR" sz="1400" b="1" dirty="0">
                <a:solidFill>
                  <a:srgbClr val="1E9D8B"/>
                </a:solidFill>
              </a:rPr>
              <a:t> y luego click en </a:t>
            </a:r>
            <a:r>
              <a:rPr lang="es-CR" sz="1400" b="1" u="sng" dirty="0">
                <a:solidFill>
                  <a:srgbClr val="1E9D8B"/>
                </a:solidFill>
              </a:rPr>
              <a:t>Confirmar pedido </a:t>
            </a:r>
            <a:r>
              <a:rPr lang="es-CR" sz="1400" b="1" u="sng" dirty="0" err="1">
                <a:solidFill>
                  <a:srgbClr val="1E9D8B"/>
                </a:solidFill>
              </a:rPr>
              <a:t>compleo</a:t>
            </a:r>
            <a:r>
              <a:rPr lang="es-CR" sz="1400" b="1" dirty="0">
                <a:solidFill>
                  <a:srgbClr val="1E9D8B"/>
                </a:solidFill>
              </a:rPr>
              <a:t>.</a:t>
            </a:r>
          </a:p>
          <a:p>
            <a:r>
              <a:rPr lang="es-CR" sz="1400" b="1" dirty="0">
                <a:solidFill>
                  <a:srgbClr val="1E9D8B"/>
                </a:solidFill>
              </a:rPr>
              <a:t>Utilice esta opción cuando vaya a entregar todas las líneas en la misma fecha. </a:t>
            </a:r>
            <a:endParaRPr lang="es-CR" sz="1400" b="1" u="sng" dirty="0">
              <a:solidFill>
                <a:srgbClr val="1E9D8B"/>
              </a:solidFill>
            </a:endParaRPr>
          </a:p>
          <a:p>
            <a:r>
              <a:rPr lang="es-CR" sz="1400" b="1" dirty="0">
                <a:solidFill>
                  <a:srgbClr val="1E9D8B"/>
                </a:solidFill>
              </a:rPr>
              <a:t>Para proveedores de Ingredientes y Empaques de Costa Rica confirme Completo con la primer fecha de entrega según lo planeado.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CB04370-2BAD-4F7B-9679-9F3D8F61A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137283"/>
            <a:ext cx="9144000" cy="2583435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DC74D9E-D21C-4CA2-83E0-A36A0955BFFC}"/>
              </a:ext>
            </a:extLst>
          </p:cNvPr>
          <p:cNvSpPr/>
          <p:nvPr/>
        </p:nvSpPr>
        <p:spPr>
          <a:xfrm>
            <a:off x="4628550" y="4036240"/>
            <a:ext cx="1100831" cy="74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DD20A3F1-5030-43EB-889F-7554CBCE82E0}"/>
              </a:ext>
            </a:extLst>
          </p:cNvPr>
          <p:cNvCxnSpPr>
            <a:cxnSpLocks/>
          </p:cNvCxnSpPr>
          <p:nvPr/>
        </p:nvCxnSpPr>
        <p:spPr>
          <a:xfrm flipH="1">
            <a:off x="2667467" y="2612810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369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4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9619" y="79496"/>
            <a:ext cx="8589963" cy="690563"/>
          </a:xfrm>
        </p:spPr>
        <p:txBody>
          <a:bodyPr>
            <a:noAutofit/>
          </a:bodyPr>
          <a:lstStyle/>
          <a:p>
            <a:r>
              <a:rPr lang="es-CR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Completo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668463" y="746047"/>
            <a:ext cx="8761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Complete el “Numero de Confirmación” con la fecha en el siguiente formato </a:t>
            </a:r>
            <a:r>
              <a:rPr lang="es-ES" sz="1400" b="1" dirty="0">
                <a:solidFill>
                  <a:srgbClr val="1E9D8B"/>
                </a:solidFill>
                <a:highlight>
                  <a:srgbClr val="000000"/>
                </a:highlight>
              </a:rPr>
              <a:t>DD/MM/AAAA </a:t>
            </a:r>
          </a:p>
          <a:p>
            <a:r>
              <a:rPr lang="es-ES" sz="1400" b="1" dirty="0">
                <a:solidFill>
                  <a:srgbClr val="1E9D8B"/>
                </a:solidFill>
              </a:rPr>
              <a:t>Y complete la fecha estimada de entrega esta fecha aplicará para todas las líneas de la orden de compra.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867E971-D218-423F-9CA0-B48FF6AF7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774724"/>
            <a:ext cx="9144000" cy="4016477"/>
          </a:xfrm>
          <a:prstGeom prst="rect">
            <a:avLst/>
          </a:prstGeom>
        </p:spPr>
      </p:pic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322F6CBD-5F96-4C75-8CDF-674C1E2AE082}"/>
              </a:ext>
            </a:extLst>
          </p:cNvPr>
          <p:cNvCxnSpPr>
            <a:cxnSpLocks/>
          </p:cNvCxnSpPr>
          <p:nvPr/>
        </p:nvCxnSpPr>
        <p:spPr>
          <a:xfrm flipH="1">
            <a:off x="2396361" y="2226279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1F0434A1-1461-4456-9B05-7E1C63630D29}"/>
              </a:ext>
            </a:extLst>
          </p:cNvPr>
          <p:cNvCxnSpPr>
            <a:cxnSpLocks/>
          </p:cNvCxnSpPr>
          <p:nvPr/>
        </p:nvCxnSpPr>
        <p:spPr>
          <a:xfrm flipH="1">
            <a:off x="4401885" y="2528120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3AA9159B-BDC6-4F51-9001-F15D917C3D5B}"/>
              </a:ext>
            </a:extLst>
          </p:cNvPr>
          <p:cNvCxnSpPr>
            <a:cxnSpLocks/>
          </p:cNvCxnSpPr>
          <p:nvPr/>
        </p:nvCxnSpPr>
        <p:spPr>
          <a:xfrm flipH="1">
            <a:off x="4401885" y="3632041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6F9CCEEB-A2DA-42A6-82CB-18480295EB3F}"/>
              </a:ext>
            </a:extLst>
          </p:cNvPr>
          <p:cNvCxnSpPr>
            <a:cxnSpLocks/>
          </p:cNvCxnSpPr>
          <p:nvPr/>
        </p:nvCxnSpPr>
        <p:spPr>
          <a:xfrm flipH="1">
            <a:off x="3982785" y="5032216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7366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5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73046" y="193259"/>
            <a:ext cx="8590251" cy="690562"/>
          </a:xfrm>
        </p:spPr>
        <p:txBody>
          <a:bodyPr>
            <a:noAutofit/>
          </a:bodyPr>
          <a:lstStyle/>
          <a:p>
            <a:r>
              <a:rPr lang="es-CR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Completo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668463" y="746047"/>
            <a:ext cx="87614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Complete el “Numero de Confirmación” con la fecha en el siguiente formato </a:t>
            </a:r>
            <a:r>
              <a:rPr lang="es-ES" sz="1400" b="1" dirty="0">
                <a:solidFill>
                  <a:srgbClr val="1E9D8B"/>
                </a:solidFill>
                <a:highlight>
                  <a:srgbClr val="000000"/>
                </a:highlight>
              </a:rPr>
              <a:t>DD/MM/AAAA </a:t>
            </a:r>
          </a:p>
          <a:p>
            <a:r>
              <a:rPr lang="es-ES" sz="1400" b="1" dirty="0">
                <a:solidFill>
                  <a:srgbClr val="1E9D8B"/>
                </a:solidFill>
              </a:rPr>
              <a:t>Y complete la fecha estimada de entrega esta fecha aplicará para todas las líneas de la orden de compra. Ejemplo con más de una línea, clic en siguiente.</a:t>
            </a: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6F9CCEEB-A2DA-42A6-82CB-18480295EB3F}"/>
              </a:ext>
            </a:extLst>
          </p:cNvPr>
          <p:cNvCxnSpPr>
            <a:cxnSpLocks/>
          </p:cNvCxnSpPr>
          <p:nvPr/>
        </p:nvCxnSpPr>
        <p:spPr>
          <a:xfrm flipH="1">
            <a:off x="3982785" y="5032216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1AC7EC61-7EA3-4F9C-B908-765F46501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1523943"/>
            <a:ext cx="9791700" cy="4808754"/>
          </a:xfrm>
          <a:prstGeom prst="rect">
            <a:avLst/>
          </a:prstGeom>
        </p:spPr>
      </p:pic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1F0434A1-1461-4456-9B05-7E1C63630D29}"/>
              </a:ext>
            </a:extLst>
          </p:cNvPr>
          <p:cNvCxnSpPr>
            <a:cxnSpLocks/>
          </p:cNvCxnSpPr>
          <p:nvPr/>
        </p:nvCxnSpPr>
        <p:spPr>
          <a:xfrm flipH="1">
            <a:off x="4195848" y="4858633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3AA9159B-BDC6-4F51-9001-F15D917C3D5B}"/>
              </a:ext>
            </a:extLst>
          </p:cNvPr>
          <p:cNvCxnSpPr>
            <a:cxnSpLocks/>
          </p:cNvCxnSpPr>
          <p:nvPr/>
        </p:nvCxnSpPr>
        <p:spPr>
          <a:xfrm flipH="1">
            <a:off x="4089316" y="5334057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322F6CBD-5F96-4C75-8CDF-674C1E2AE082}"/>
              </a:ext>
            </a:extLst>
          </p:cNvPr>
          <p:cNvCxnSpPr>
            <a:cxnSpLocks/>
          </p:cNvCxnSpPr>
          <p:nvPr/>
        </p:nvCxnSpPr>
        <p:spPr>
          <a:xfrm flipH="1">
            <a:off x="7508364" y="4384985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37038C52-0C95-44F0-83E4-FC4D994BA9B0}"/>
              </a:ext>
            </a:extLst>
          </p:cNvPr>
          <p:cNvCxnSpPr>
            <a:cxnSpLocks/>
          </p:cNvCxnSpPr>
          <p:nvPr/>
        </p:nvCxnSpPr>
        <p:spPr>
          <a:xfrm flipH="1">
            <a:off x="2357523" y="2037500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EC6E6B57-E188-4C0D-BE26-C628CEE891F4}"/>
              </a:ext>
            </a:extLst>
          </p:cNvPr>
          <p:cNvCxnSpPr>
            <a:cxnSpLocks/>
          </p:cNvCxnSpPr>
          <p:nvPr/>
        </p:nvCxnSpPr>
        <p:spPr>
          <a:xfrm flipH="1">
            <a:off x="10417002" y="5636423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734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6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73046" y="193259"/>
            <a:ext cx="8590251" cy="690562"/>
          </a:xfrm>
        </p:spPr>
        <p:txBody>
          <a:bodyPr>
            <a:noAutofit/>
          </a:bodyPr>
          <a:lstStyle/>
          <a:p>
            <a:r>
              <a:rPr lang="es-CR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Completo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773046" y="1034289"/>
            <a:ext cx="87614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Revisión de Confirmación, de clic en Enviar</a:t>
            </a:r>
            <a:endParaRPr lang="es-ES" sz="1400" b="1" dirty="0">
              <a:solidFill>
                <a:srgbClr val="1E9D8B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C0586D5-63F2-41E1-98CD-47017E135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068373"/>
            <a:ext cx="9144000" cy="2721254"/>
          </a:xfrm>
          <a:prstGeom prst="rect">
            <a:avLst/>
          </a:prstGeom>
        </p:spPr>
      </p:pic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3AA9159B-BDC6-4F51-9001-F15D917C3D5B}"/>
              </a:ext>
            </a:extLst>
          </p:cNvPr>
          <p:cNvCxnSpPr>
            <a:cxnSpLocks/>
          </p:cNvCxnSpPr>
          <p:nvPr/>
        </p:nvCxnSpPr>
        <p:spPr>
          <a:xfrm flipH="1">
            <a:off x="2355766" y="2837982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322F6CBD-5F96-4C75-8CDF-674C1E2AE082}"/>
              </a:ext>
            </a:extLst>
          </p:cNvPr>
          <p:cNvCxnSpPr>
            <a:cxnSpLocks/>
          </p:cNvCxnSpPr>
          <p:nvPr/>
        </p:nvCxnSpPr>
        <p:spPr>
          <a:xfrm flipH="1">
            <a:off x="9938995" y="4087350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586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7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73046" y="193259"/>
            <a:ext cx="8590251" cy="690562"/>
          </a:xfrm>
        </p:spPr>
        <p:txBody>
          <a:bodyPr>
            <a:noAutofit/>
          </a:bodyPr>
          <a:lstStyle/>
          <a:p>
            <a:r>
              <a:rPr lang="es-CR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Completo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668463" y="746048"/>
            <a:ext cx="87614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Descargue la orden en PDF y de clic en Completado</a:t>
            </a:r>
            <a:endParaRPr lang="es-ES" sz="1400" b="1" dirty="0">
              <a:solidFill>
                <a:srgbClr val="1E9D8B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70B3D3D-6C4C-4526-94D0-9E76BC75E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43139"/>
            <a:ext cx="9144000" cy="3571723"/>
          </a:xfrm>
          <a:prstGeom prst="rect">
            <a:avLst/>
          </a:prstGeom>
        </p:spPr>
      </p:pic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3AA9159B-BDC6-4F51-9001-F15D917C3D5B}"/>
              </a:ext>
            </a:extLst>
          </p:cNvPr>
          <p:cNvCxnSpPr>
            <a:cxnSpLocks/>
          </p:cNvCxnSpPr>
          <p:nvPr/>
        </p:nvCxnSpPr>
        <p:spPr>
          <a:xfrm flipH="1">
            <a:off x="9089941" y="3278079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8FA89497-C7BE-4385-BFFA-BBD2399C41BC}"/>
              </a:ext>
            </a:extLst>
          </p:cNvPr>
          <p:cNvCxnSpPr>
            <a:cxnSpLocks/>
          </p:cNvCxnSpPr>
          <p:nvPr/>
        </p:nvCxnSpPr>
        <p:spPr>
          <a:xfrm flipH="1">
            <a:off x="5070391" y="1906479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97E8E95F-0BDF-45A6-A12D-C41F626D6DEE}"/>
              </a:ext>
            </a:extLst>
          </p:cNvPr>
          <p:cNvSpPr/>
          <p:nvPr/>
        </p:nvSpPr>
        <p:spPr>
          <a:xfrm>
            <a:off x="4847625" y="3542492"/>
            <a:ext cx="1100831" cy="74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1853785-A490-4C95-918B-41CDE425422A}"/>
              </a:ext>
            </a:extLst>
          </p:cNvPr>
          <p:cNvSpPr/>
          <p:nvPr/>
        </p:nvSpPr>
        <p:spPr>
          <a:xfrm>
            <a:off x="5096330" y="4838565"/>
            <a:ext cx="1100831" cy="74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1F71999E-C0C5-4F6C-844A-DDDF2575C09C}"/>
              </a:ext>
            </a:extLst>
          </p:cNvPr>
          <p:cNvCxnSpPr>
            <a:cxnSpLocks/>
          </p:cNvCxnSpPr>
          <p:nvPr/>
        </p:nvCxnSpPr>
        <p:spPr>
          <a:xfrm flipH="1">
            <a:off x="10454938" y="1679559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148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8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73046" y="193259"/>
            <a:ext cx="8590251" cy="690562"/>
          </a:xfrm>
        </p:spPr>
        <p:txBody>
          <a:bodyPr>
            <a:noAutofit/>
          </a:bodyPr>
          <a:lstStyle/>
          <a:p>
            <a:r>
              <a:rPr lang="es-CR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Completo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668463" y="746048"/>
            <a:ext cx="87614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Vuelve a la pagina principal de Ariba</a:t>
            </a:r>
            <a:endParaRPr lang="es-ES" sz="1400" b="1" dirty="0">
              <a:solidFill>
                <a:srgbClr val="1E9D8B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7E8E95F-0BDF-45A6-A12D-C41F626D6DEE}"/>
              </a:ext>
            </a:extLst>
          </p:cNvPr>
          <p:cNvSpPr/>
          <p:nvPr/>
        </p:nvSpPr>
        <p:spPr>
          <a:xfrm>
            <a:off x="4847625" y="3542492"/>
            <a:ext cx="1100831" cy="74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1853785-A490-4C95-918B-41CDE425422A}"/>
              </a:ext>
            </a:extLst>
          </p:cNvPr>
          <p:cNvSpPr/>
          <p:nvPr/>
        </p:nvSpPr>
        <p:spPr>
          <a:xfrm>
            <a:off x="5096330" y="4838565"/>
            <a:ext cx="1100831" cy="74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90A4214-E66D-4DDB-B1C2-028EBAC69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01130"/>
            <a:ext cx="9144000" cy="3455741"/>
          </a:xfrm>
          <a:prstGeom prst="rect">
            <a:avLst/>
          </a:prstGeom>
        </p:spPr>
      </p:pic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3AA9159B-BDC6-4F51-9001-F15D917C3D5B}"/>
              </a:ext>
            </a:extLst>
          </p:cNvPr>
          <p:cNvCxnSpPr>
            <a:cxnSpLocks/>
          </p:cNvCxnSpPr>
          <p:nvPr/>
        </p:nvCxnSpPr>
        <p:spPr>
          <a:xfrm flipH="1">
            <a:off x="4282913" y="2650302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8FA89497-C7BE-4385-BFFA-BBD2399C41BC}"/>
              </a:ext>
            </a:extLst>
          </p:cNvPr>
          <p:cNvCxnSpPr>
            <a:cxnSpLocks/>
          </p:cNvCxnSpPr>
          <p:nvPr/>
        </p:nvCxnSpPr>
        <p:spPr>
          <a:xfrm flipH="1">
            <a:off x="2802836" y="2631647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1F71999E-C0C5-4F6C-844A-DDDF2575C09C}"/>
              </a:ext>
            </a:extLst>
          </p:cNvPr>
          <p:cNvCxnSpPr>
            <a:cxnSpLocks/>
          </p:cNvCxnSpPr>
          <p:nvPr/>
        </p:nvCxnSpPr>
        <p:spPr>
          <a:xfrm flipH="1">
            <a:off x="2142107" y="2631646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732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 bwMode="gray">
          <a:xfrm>
            <a:off x="1953702" y="1765380"/>
            <a:ext cx="9133397" cy="2476420"/>
          </a:xfrm>
        </p:spPr>
        <p:txBody>
          <a:bodyPr/>
          <a:lstStyle/>
          <a:p>
            <a:r>
              <a:rPr lang="es-C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4. Confirmación Parcial del Pedido </a:t>
            </a:r>
            <a:br>
              <a:rPr lang="es-C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s-C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O bien, Actualizar artículos en línea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F1AFCE-D540-41EE-B441-3ED6DEB25CD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20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10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52455" y="87928"/>
            <a:ext cx="8590251" cy="690562"/>
          </a:xfrm>
        </p:spPr>
        <p:txBody>
          <a:bodyPr>
            <a:noAutofit/>
          </a:bodyPr>
          <a:lstStyle/>
          <a:p>
            <a:r>
              <a:rPr lang="es-CR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Parcial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763715" y="1343976"/>
            <a:ext cx="8407399" cy="4447224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581293" y="830022"/>
            <a:ext cx="87614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Usted visualizará el pedido realizado por Cargill, para confirmar el pedido de click en </a:t>
            </a:r>
            <a:r>
              <a:rPr lang="es-CR" sz="1400" b="1" u="sng" dirty="0">
                <a:solidFill>
                  <a:srgbClr val="1E9D8B"/>
                </a:solidFill>
              </a:rPr>
              <a:t>Crear confirmación del pedido</a:t>
            </a:r>
            <a:r>
              <a:rPr lang="es-CR" sz="1400" b="1" dirty="0">
                <a:solidFill>
                  <a:srgbClr val="1E9D8B"/>
                </a:solidFill>
              </a:rPr>
              <a:t> y luego clic en </a:t>
            </a:r>
            <a:r>
              <a:rPr lang="es-CR" sz="1400" b="1" u="sng" dirty="0">
                <a:solidFill>
                  <a:srgbClr val="1E9D8B"/>
                </a:solidFill>
              </a:rPr>
              <a:t>Actualizar artículos en línea</a:t>
            </a:r>
            <a:r>
              <a:rPr lang="es-CR" sz="1400" b="1" dirty="0">
                <a:solidFill>
                  <a:srgbClr val="1E9D8B"/>
                </a:solidFill>
              </a:rPr>
              <a:t>.</a:t>
            </a:r>
          </a:p>
          <a:p>
            <a:r>
              <a:rPr lang="es-CR" sz="1400" b="1" dirty="0">
                <a:solidFill>
                  <a:srgbClr val="1E9D8B"/>
                </a:solidFill>
              </a:rPr>
              <a:t>Utilice esta opción cuando vaya a entregar líneas en diferente fecha. </a:t>
            </a:r>
            <a:endParaRPr lang="es-CR" sz="1400" b="1" u="sng" dirty="0">
              <a:solidFill>
                <a:srgbClr val="1E9D8B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CB04370-2BAD-4F7B-9679-9F3D8F61A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137283"/>
            <a:ext cx="9144000" cy="2583435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DC74D9E-D21C-4CA2-83E0-A36A0955BFFC}"/>
              </a:ext>
            </a:extLst>
          </p:cNvPr>
          <p:cNvSpPr/>
          <p:nvPr/>
        </p:nvSpPr>
        <p:spPr>
          <a:xfrm>
            <a:off x="4628550" y="4036240"/>
            <a:ext cx="1100831" cy="74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DD20A3F1-5030-43EB-889F-7554CBCE82E0}"/>
              </a:ext>
            </a:extLst>
          </p:cNvPr>
          <p:cNvCxnSpPr>
            <a:cxnSpLocks/>
          </p:cNvCxnSpPr>
          <p:nvPr/>
        </p:nvCxnSpPr>
        <p:spPr>
          <a:xfrm flipH="1">
            <a:off x="2667467" y="2746160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1272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11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80862" y="67518"/>
            <a:ext cx="9087138" cy="628118"/>
          </a:xfrm>
        </p:spPr>
        <p:txBody>
          <a:bodyPr>
            <a:noAutofit/>
          </a:bodyPr>
          <a:lstStyle/>
          <a:p>
            <a:r>
              <a:rPr lang="es-CR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Parcial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763715" y="1343976"/>
            <a:ext cx="8407399" cy="4447224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524000" y="616715"/>
            <a:ext cx="8761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Complete el “Numero de Confirmación” con la fecha en el siguiente formato </a:t>
            </a:r>
            <a:r>
              <a:rPr lang="es-ES" sz="1400" b="1" dirty="0">
                <a:solidFill>
                  <a:srgbClr val="1E9D8B"/>
                </a:solidFill>
                <a:highlight>
                  <a:srgbClr val="000000"/>
                </a:highlight>
              </a:rPr>
              <a:t>DD/MM/AAAA </a:t>
            </a:r>
          </a:p>
          <a:p>
            <a:r>
              <a:rPr lang="es-ES" sz="1400" b="1" dirty="0">
                <a:solidFill>
                  <a:srgbClr val="1E9D8B"/>
                </a:solidFill>
              </a:rPr>
              <a:t>Si va a entregar todas las líneas en las fechas solicitadas y las líneas tiene diferente fecha de click en confirmar todo.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DC74D9E-D21C-4CA2-83E0-A36A0955BFFC}"/>
              </a:ext>
            </a:extLst>
          </p:cNvPr>
          <p:cNvSpPr/>
          <p:nvPr/>
        </p:nvSpPr>
        <p:spPr>
          <a:xfrm>
            <a:off x="4628550" y="4036240"/>
            <a:ext cx="1100831" cy="74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E072979-F287-49D7-99D8-F34E53761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431" y="1559060"/>
            <a:ext cx="9144000" cy="4523362"/>
          </a:xfrm>
          <a:prstGeom prst="rect">
            <a:avLst/>
          </a:prstGeom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DD20A3F1-5030-43EB-889F-7554CBCE82E0}"/>
              </a:ext>
            </a:extLst>
          </p:cNvPr>
          <p:cNvCxnSpPr>
            <a:cxnSpLocks/>
          </p:cNvCxnSpPr>
          <p:nvPr/>
        </p:nvCxnSpPr>
        <p:spPr>
          <a:xfrm flipH="1">
            <a:off x="3143717" y="5634971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D9BD2E65-4355-4145-A41B-2A87F541B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27" y="1139935"/>
            <a:ext cx="11065207" cy="5562095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9A69E4B7-BDC7-4CF3-9072-6DE84E0DEE69}"/>
              </a:ext>
            </a:extLst>
          </p:cNvPr>
          <p:cNvCxnSpPr>
            <a:cxnSpLocks/>
          </p:cNvCxnSpPr>
          <p:nvPr/>
        </p:nvCxnSpPr>
        <p:spPr>
          <a:xfrm flipH="1">
            <a:off x="3715217" y="5148020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33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12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80862" y="67518"/>
            <a:ext cx="9087138" cy="628118"/>
          </a:xfrm>
        </p:spPr>
        <p:txBody>
          <a:bodyPr>
            <a:noAutofit/>
          </a:bodyPr>
          <a:lstStyle/>
          <a:p>
            <a:r>
              <a:rPr lang="es-CR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Parcial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763715" y="1343976"/>
            <a:ext cx="8407399" cy="4447224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524000" y="616715"/>
            <a:ext cx="87614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Complete el “Numero de Confirmación” con la fecha en el siguiente formato </a:t>
            </a:r>
            <a:r>
              <a:rPr lang="es-ES" sz="1400" b="1" dirty="0">
                <a:solidFill>
                  <a:srgbClr val="1E9D8B"/>
                </a:solidFill>
                <a:highlight>
                  <a:srgbClr val="000000"/>
                </a:highlight>
              </a:rPr>
              <a:t>DD/MM/AAAA </a:t>
            </a:r>
          </a:p>
          <a:p>
            <a:r>
              <a:rPr lang="es-ES" sz="1400" b="1" dirty="0">
                <a:solidFill>
                  <a:srgbClr val="1E9D8B"/>
                </a:solidFill>
              </a:rPr>
              <a:t>Si va a entregar todas las líneas en las fechas solicitadas y las líneas tiene diferente fecha de click en confirmar todo. Importante que vaya línea por línea.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CCC8D77-7863-41E6-8AAA-6A1BAE2AC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55403"/>
            <a:ext cx="9144000" cy="4530679"/>
          </a:xfrm>
          <a:prstGeom prst="rect">
            <a:avLst/>
          </a:prstGeom>
        </p:spPr>
      </p:pic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158C5391-98B2-4717-8132-4FF8A5B410D5}"/>
              </a:ext>
            </a:extLst>
          </p:cNvPr>
          <p:cNvCxnSpPr>
            <a:cxnSpLocks/>
          </p:cNvCxnSpPr>
          <p:nvPr/>
        </p:nvCxnSpPr>
        <p:spPr>
          <a:xfrm flipH="1">
            <a:off x="3705692" y="4555910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E32F2B36-B814-4759-8016-8E36F1A2038D}"/>
              </a:ext>
            </a:extLst>
          </p:cNvPr>
          <p:cNvCxnSpPr>
            <a:cxnSpLocks/>
          </p:cNvCxnSpPr>
          <p:nvPr/>
        </p:nvCxnSpPr>
        <p:spPr>
          <a:xfrm flipH="1">
            <a:off x="5515442" y="4555909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EE2877E6-C4F7-4AE6-AEE6-8E5FD21E607D}"/>
              </a:ext>
            </a:extLst>
          </p:cNvPr>
          <p:cNvCxnSpPr>
            <a:cxnSpLocks/>
          </p:cNvCxnSpPr>
          <p:nvPr/>
        </p:nvCxnSpPr>
        <p:spPr>
          <a:xfrm flipH="1">
            <a:off x="7972892" y="4562149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DEB2571C-3848-444E-8018-0FC3DC255977}"/>
              </a:ext>
            </a:extLst>
          </p:cNvPr>
          <p:cNvCxnSpPr>
            <a:cxnSpLocks/>
          </p:cNvCxnSpPr>
          <p:nvPr/>
        </p:nvCxnSpPr>
        <p:spPr>
          <a:xfrm flipH="1">
            <a:off x="3513901" y="5211968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90490AEC-6C3D-4C6F-9C79-2839697F2C60}"/>
              </a:ext>
            </a:extLst>
          </p:cNvPr>
          <p:cNvCxnSpPr>
            <a:cxnSpLocks/>
          </p:cNvCxnSpPr>
          <p:nvPr/>
        </p:nvCxnSpPr>
        <p:spPr>
          <a:xfrm flipH="1">
            <a:off x="9569578" y="5211968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9AB775F6-CDCA-4497-9D88-A33542673CCD}"/>
              </a:ext>
            </a:extLst>
          </p:cNvPr>
          <p:cNvCxnSpPr>
            <a:cxnSpLocks/>
          </p:cNvCxnSpPr>
          <p:nvPr/>
        </p:nvCxnSpPr>
        <p:spPr>
          <a:xfrm flipH="1">
            <a:off x="9676110" y="4563628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738EBA15-74B7-4AB9-B7F4-D95AF5417881}"/>
              </a:ext>
            </a:extLst>
          </p:cNvPr>
          <p:cNvCxnSpPr>
            <a:cxnSpLocks/>
          </p:cNvCxnSpPr>
          <p:nvPr/>
        </p:nvCxnSpPr>
        <p:spPr>
          <a:xfrm flipH="1">
            <a:off x="5489555" y="5278902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107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13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66874" y="240816"/>
            <a:ext cx="8590251" cy="690562"/>
          </a:xfrm>
        </p:spPr>
        <p:txBody>
          <a:bodyPr>
            <a:noAutofit/>
          </a:bodyPr>
          <a:lstStyle/>
          <a:p>
            <a:r>
              <a:rPr lang="es-CR" sz="2800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Parcial</a:t>
            </a:r>
            <a:endParaRPr lang="es-CR" sz="2800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763715" y="1343976"/>
            <a:ext cx="8407399" cy="4447224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581293" y="830022"/>
            <a:ext cx="8761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Cuando haya cantidades retrasadas deberá confirmar la fecha y en caso de rechazo deberá justificar, luego de clic en Aceptar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86BD7A1-7D4E-4F16-B106-639FB691B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64237"/>
            <a:ext cx="9144000" cy="4098192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B6A36A8F-E0A4-4CD8-AB96-85E972B93FF2}"/>
              </a:ext>
            </a:extLst>
          </p:cNvPr>
          <p:cNvCxnSpPr>
            <a:cxnSpLocks/>
          </p:cNvCxnSpPr>
          <p:nvPr/>
        </p:nvCxnSpPr>
        <p:spPr>
          <a:xfrm flipH="1">
            <a:off x="4963264" y="2825489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8EBA3886-8B00-4D42-9826-76330246C535}"/>
              </a:ext>
            </a:extLst>
          </p:cNvPr>
          <p:cNvCxnSpPr>
            <a:cxnSpLocks/>
          </p:cNvCxnSpPr>
          <p:nvPr/>
        </p:nvCxnSpPr>
        <p:spPr>
          <a:xfrm flipH="1">
            <a:off x="5338252" y="3783963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DD20A3F1-5030-43EB-889F-7554CBCE82E0}"/>
              </a:ext>
            </a:extLst>
          </p:cNvPr>
          <p:cNvCxnSpPr>
            <a:cxnSpLocks/>
          </p:cNvCxnSpPr>
          <p:nvPr/>
        </p:nvCxnSpPr>
        <p:spPr>
          <a:xfrm flipH="1">
            <a:off x="4963264" y="4578399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E01BBDB9-DC3E-41EE-9B8D-D8447596D587}"/>
              </a:ext>
            </a:extLst>
          </p:cNvPr>
          <p:cNvCxnSpPr>
            <a:cxnSpLocks/>
          </p:cNvCxnSpPr>
          <p:nvPr/>
        </p:nvCxnSpPr>
        <p:spPr>
          <a:xfrm flipH="1">
            <a:off x="9951092" y="1629604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3E7861C5-01C5-409F-9DDB-0E62552D5772}"/>
              </a:ext>
            </a:extLst>
          </p:cNvPr>
          <p:cNvCxnSpPr>
            <a:cxnSpLocks/>
          </p:cNvCxnSpPr>
          <p:nvPr/>
        </p:nvCxnSpPr>
        <p:spPr>
          <a:xfrm flipH="1">
            <a:off x="1846379" y="2177789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327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14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52455" y="87928"/>
            <a:ext cx="8590251" cy="690562"/>
          </a:xfrm>
        </p:spPr>
        <p:txBody>
          <a:bodyPr>
            <a:noAutofit/>
          </a:bodyPr>
          <a:lstStyle/>
          <a:p>
            <a:r>
              <a:rPr lang="es-CR" sz="2800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Parcial</a:t>
            </a:r>
            <a:endParaRPr lang="es-CR" sz="2800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763715" y="1343976"/>
            <a:ext cx="8407399" cy="4447224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624963" y="580410"/>
            <a:ext cx="8761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Cuando haya cantidades retrasadas deberá confirmar la fecha y en caso de rechazo deberá justificar, luego de clic en Aceptar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DC74D9E-D21C-4CA2-83E0-A36A0955BFFC}"/>
              </a:ext>
            </a:extLst>
          </p:cNvPr>
          <p:cNvSpPr/>
          <p:nvPr/>
        </p:nvSpPr>
        <p:spPr>
          <a:xfrm>
            <a:off x="4628550" y="4036240"/>
            <a:ext cx="1100831" cy="74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FA861027-7198-41AA-92F1-0DCAD2129918}"/>
              </a:ext>
            </a:extLst>
          </p:cNvPr>
          <p:cNvCxnSpPr>
            <a:cxnSpLocks/>
          </p:cNvCxnSpPr>
          <p:nvPr/>
        </p:nvCxnSpPr>
        <p:spPr>
          <a:xfrm flipH="1">
            <a:off x="9502438" y="5500265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D4514464-091A-49DB-8651-079ACA1EA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43976"/>
            <a:ext cx="9144000" cy="4557330"/>
          </a:xfrm>
          <a:prstGeom prst="rect">
            <a:avLst/>
          </a:prstGeom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DD20A3F1-5030-43EB-889F-7554CBCE82E0}"/>
              </a:ext>
            </a:extLst>
          </p:cNvPr>
          <p:cNvCxnSpPr>
            <a:cxnSpLocks/>
          </p:cNvCxnSpPr>
          <p:nvPr/>
        </p:nvCxnSpPr>
        <p:spPr>
          <a:xfrm flipH="1">
            <a:off x="9502437" y="5250143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234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15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66874" y="240816"/>
            <a:ext cx="8590251" cy="690562"/>
          </a:xfrm>
        </p:spPr>
        <p:txBody>
          <a:bodyPr>
            <a:noAutofit/>
          </a:bodyPr>
          <a:lstStyle/>
          <a:p>
            <a:r>
              <a:rPr lang="es-CR" sz="2800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Parcial</a:t>
            </a:r>
            <a:endParaRPr lang="es-CR" sz="2800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763715" y="1343976"/>
            <a:ext cx="8407399" cy="4447224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581293" y="830022"/>
            <a:ext cx="8761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Cuando haya cantidades retrasadas deberá confirmar la fecha y en caso de rechazo deberá justificar, luego de clic en Aceptar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B6A36A8F-E0A4-4CD8-AB96-85E972B93FF2}"/>
              </a:ext>
            </a:extLst>
          </p:cNvPr>
          <p:cNvCxnSpPr>
            <a:cxnSpLocks/>
          </p:cNvCxnSpPr>
          <p:nvPr/>
        </p:nvCxnSpPr>
        <p:spPr>
          <a:xfrm flipH="1">
            <a:off x="4963264" y="2825489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8EBA3886-8B00-4D42-9826-76330246C535}"/>
              </a:ext>
            </a:extLst>
          </p:cNvPr>
          <p:cNvCxnSpPr>
            <a:cxnSpLocks/>
          </p:cNvCxnSpPr>
          <p:nvPr/>
        </p:nvCxnSpPr>
        <p:spPr>
          <a:xfrm flipH="1">
            <a:off x="5338252" y="3783963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C6090485-3FFE-4251-A82B-BEBFCE721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26282"/>
            <a:ext cx="9144000" cy="4542440"/>
          </a:xfrm>
          <a:prstGeom prst="rect">
            <a:avLst/>
          </a:prstGeom>
        </p:spPr>
      </p:pic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9888C068-393B-4CD4-9D73-1A2E727A7088}"/>
              </a:ext>
            </a:extLst>
          </p:cNvPr>
          <p:cNvCxnSpPr>
            <a:cxnSpLocks/>
          </p:cNvCxnSpPr>
          <p:nvPr/>
        </p:nvCxnSpPr>
        <p:spPr>
          <a:xfrm flipH="1">
            <a:off x="4835756" y="2468270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DD20A3F1-5030-43EB-889F-7554CBCE82E0}"/>
              </a:ext>
            </a:extLst>
          </p:cNvPr>
          <p:cNvCxnSpPr>
            <a:cxnSpLocks/>
          </p:cNvCxnSpPr>
          <p:nvPr/>
        </p:nvCxnSpPr>
        <p:spPr>
          <a:xfrm flipH="1">
            <a:off x="4729224" y="3396613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E01BBDB9-DC3E-41EE-9B8D-D8447596D587}"/>
              </a:ext>
            </a:extLst>
          </p:cNvPr>
          <p:cNvCxnSpPr>
            <a:cxnSpLocks/>
          </p:cNvCxnSpPr>
          <p:nvPr/>
        </p:nvCxnSpPr>
        <p:spPr>
          <a:xfrm flipH="1">
            <a:off x="10044062" y="1341905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60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16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80862" y="67518"/>
            <a:ext cx="9087138" cy="628118"/>
          </a:xfrm>
        </p:spPr>
        <p:txBody>
          <a:bodyPr>
            <a:noAutofit/>
          </a:bodyPr>
          <a:lstStyle/>
          <a:p>
            <a:r>
              <a:rPr lang="es-CR" sz="2800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Parcial</a:t>
            </a:r>
            <a:endParaRPr lang="es-CR" sz="2800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763715" y="1343976"/>
            <a:ext cx="8407399" cy="4447224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524000" y="616716"/>
            <a:ext cx="87614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Clic en siguiente	</a:t>
            </a:r>
            <a:endParaRPr lang="es-ES" sz="1400" b="1" dirty="0">
              <a:solidFill>
                <a:srgbClr val="1E9D8B"/>
              </a:solidFill>
            </a:endParaRP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0BCD318E-B416-446F-951D-68C6CC0BE14E}"/>
              </a:ext>
            </a:extLst>
          </p:cNvPr>
          <p:cNvCxnSpPr>
            <a:cxnSpLocks/>
          </p:cNvCxnSpPr>
          <p:nvPr/>
        </p:nvCxnSpPr>
        <p:spPr>
          <a:xfrm flipH="1">
            <a:off x="10418595" y="1343977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6" name="Imagen 15">
            <a:extLst>
              <a:ext uri="{FF2B5EF4-FFF2-40B4-BE49-F238E27FC236}">
                <a16:creationId xmlns:a16="http://schemas.microsoft.com/office/drawing/2014/main" id="{F09E7DD9-EF75-4D49-9A3A-A9625DA0D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066801"/>
            <a:ext cx="9144000" cy="4608733"/>
          </a:xfrm>
          <a:prstGeom prst="rect">
            <a:avLst/>
          </a:prstGeom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DD20A3F1-5030-43EB-889F-7554CBCE82E0}"/>
              </a:ext>
            </a:extLst>
          </p:cNvPr>
          <p:cNvCxnSpPr>
            <a:cxnSpLocks/>
          </p:cNvCxnSpPr>
          <p:nvPr/>
        </p:nvCxnSpPr>
        <p:spPr>
          <a:xfrm flipH="1">
            <a:off x="4160525" y="1655739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E314F2F5-FC12-4419-9CF6-DEB802749068}"/>
              </a:ext>
            </a:extLst>
          </p:cNvPr>
          <p:cNvCxnSpPr>
            <a:cxnSpLocks/>
          </p:cNvCxnSpPr>
          <p:nvPr/>
        </p:nvCxnSpPr>
        <p:spPr>
          <a:xfrm flipH="1">
            <a:off x="6017900" y="3932214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3FDFBC4C-0AB0-4EF5-BDA7-CAF36F746CD0}"/>
              </a:ext>
            </a:extLst>
          </p:cNvPr>
          <p:cNvCxnSpPr>
            <a:cxnSpLocks/>
          </p:cNvCxnSpPr>
          <p:nvPr/>
        </p:nvCxnSpPr>
        <p:spPr>
          <a:xfrm flipH="1">
            <a:off x="10454938" y="994188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43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17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73046" y="193259"/>
            <a:ext cx="8590251" cy="690562"/>
          </a:xfrm>
        </p:spPr>
        <p:txBody>
          <a:bodyPr>
            <a:noAutofit/>
          </a:bodyPr>
          <a:lstStyle/>
          <a:p>
            <a:r>
              <a:rPr lang="es-CR" sz="2800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Parcial</a:t>
            </a:r>
            <a:endParaRPr lang="es-CR" sz="2800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668463" y="746048"/>
            <a:ext cx="87614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Revisión de Confirmación, de clic en Enviar</a:t>
            </a:r>
            <a:endParaRPr lang="es-ES" sz="1400" b="1" dirty="0">
              <a:solidFill>
                <a:srgbClr val="1E9D8B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91AEF06-474F-4408-9F53-731808E6A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193587"/>
            <a:ext cx="9144000" cy="2470826"/>
          </a:xfrm>
          <a:prstGeom prst="rect">
            <a:avLst/>
          </a:prstGeom>
        </p:spPr>
      </p:pic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3AA9159B-BDC6-4F51-9001-F15D917C3D5B}"/>
              </a:ext>
            </a:extLst>
          </p:cNvPr>
          <p:cNvCxnSpPr>
            <a:cxnSpLocks/>
          </p:cNvCxnSpPr>
          <p:nvPr/>
        </p:nvCxnSpPr>
        <p:spPr>
          <a:xfrm flipH="1">
            <a:off x="2142107" y="2748085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322F6CBD-5F96-4C75-8CDF-674C1E2AE082}"/>
              </a:ext>
            </a:extLst>
          </p:cNvPr>
          <p:cNvCxnSpPr>
            <a:cxnSpLocks/>
          </p:cNvCxnSpPr>
          <p:nvPr/>
        </p:nvCxnSpPr>
        <p:spPr>
          <a:xfrm flipH="1">
            <a:off x="10062820" y="4149995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104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18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73046" y="193259"/>
            <a:ext cx="8590251" cy="690562"/>
          </a:xfrm>
        </p:spPr>
        <p:txBody>
          <a:bodyPr>
            <a:noAutofit/>
          </a:bodyPr>
          <a:lstStyle/>
          <a:p>
            <a:r>
              <a:rPr lang="es-CR" sz="2800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Parcial</a:t>
            </a:r>
            <a:endParaRPr lang="es-CR" sz="2800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860546" y="1455430"/>
            <a:ext cx="87614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400" b="1" dirty="0">
                <a:solidFill>
                  <a:srgbClr val="1E9D8B"/>
                </a:solidFill>
              </a:rPr>
              <a:t>Descargue la orden en PDF y de clic en Completado</a:t>
            </a:r>
            <a:endParaRPr lang="es-ES" sz="1400" b="1" dirty="0">
              <a:solidFill>
                <a:srgbClr val="1E9D8B"/>
              </a:solidFill>
            </a:endParaRP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8FA89497-C7BE-4385-BFFA-BBD2399C41BC}"/>
              </a:ext>
            </a:extLst>
          </p:cNvPr>
          <p:cNvCxnSpPr>
            <a:cxnSpLocks/>
          </p:cNvCxnSpPr>
          <p:nvPr/>
        </p:nvCxnSpPr>
        <p:spPr>
          <a:xfrm flipH="1">
            <a:off x="4225763" y="2552932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1457EC13-0E26-447F-8FA6-C5006D6A7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22" y="2143476"/>
            <a:ext cx="11522878" cy="290384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97E8E95F-0BDF-45A6-A12D-C41F626D6DEE}"/>
              </a:ext>
            </a:extLst>
          </p:cNvPr>
          <p:cNvSpPr/>
          <p:nvPr/>
        </p:nvSpPr>
        <p:spPr>
          <a:xfrm>
            <a:off x="4519774" y="4066466"/>
            <a:ext cx="1100831" cy="74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3AA9159B-BDC6-4F51-9001-F15D917C3D5B}"/>
              </a:ext>
            </a:extLst>
          </p:cNvPr>
          <p:cNvCxnSpPr>
            <a:cxnSpLocks/>
          </p:cNvCxnSpPr>
          <p:nvPr/>
        </p:nvCxnSpPr>
        <p:spPr>
          <a:xfrm flipH="1">
            <a:off x="4306711" y="2251091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1F71999E-C0C5-4F6C-844A-DDDF2575C09C}"/>
              </a:ext>
            </a:extLst>
          </p:cNvPr>
          <p:cNvCxnSpPr>
            <a:cxnSpLocks/>
          </p:cNvCxnSpPr>
          <p:nvPr/>
        </p:nvCxnSpPr>
        <p:spPr>
          <a:xfrm flipH="1">
            <a:off x="9364451" y="3444475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3DB0FAB6-CD52-411B-A635-25DF7DBEC999}"/>
              </a:ext>
            </a:extLst>
          </p:cNvPr>
          <p:cNvCxnSpPr>
            <a:cxnSpLocks/>
          </p:cNvCxnSpPr>
          <p:nvPr/>
        </p:nvCxnSpPr>
        <p:spPr>
          <a:xfrm flipH="1">
            <a:off x="11521738" y="1609318"/>
            <a:ext cx="294010" cy="6850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285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19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73046" y="193259"/>
            <a:ext cx="8590251" cy="690562"/>
          </a:xfrm>
        </p:spPr>
        <p:txBody>
          <a:bodyPr>
            <a:noAutofit/>
          </a:bodyPr>
          <a:lstStyle/>
          <a:p>
            <a:r>
              <a:rPr lang="es-CR" sz="2800" dirty="0">
                <a:latin typeface="Helvetica" panose="020B0604020202020204" pitchFamily="34" charset="0"/>
                <a:cs typeface="Helvetica" panose="020B0604020202020204" pitchFamily="34" charset="0"/>
              </a:rPr>
              <a:t>Confirmando el Pedido Parcial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524000" y="1120864"/>
            <a:ext cx="10466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b="1" dirty="0">
                <a:solidFill>
                  <a:srgbClr val="1E9D8B"/>
                </a:solidFill>
              </a:rPr>
              <a:t>Vuelve a la pagina principal de Ariba</a:t>
            </a:r>
            <a:endParaRPr lang="es-ES" b="1" dirty="0">
              <a:solidFill>
                <a:srgbClr val="1E9D8B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7E8E95F-0BDF-45A6-A12D-C41F626D6DEE}"/>
              </a:ext>
            </a:extLst>
          </p:cNvPr>
          <p:cNvSpPr/>
          <p:nvPr/>
        </p:nvSpPr>
        <p:spPr>
          <a:xfrm>
            <a:off x="4847625" y="3542492"/>
            <a:ext cx="1100831" cy="74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9F3E29-FBFE-40D4-9143-3C794B46D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072401"/>
            <a:ext cx="9144000" cy="2713198"/>
          </a:xfrm>
          <a:prstGeom prst="rect">
            <a:avLst/>
          </a:prstGeom>
        </p:spPr>
      </p:pic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3AA9159B-BDC6-4F51-9001-F15D917C3D5B}"/>
              </a:ext>
            </a:extLst>
          </p:cNvPr>
          <p:cNvCxnSpPr>
            <a:cxnSpLocks/>
          </p:cNvCxnSpPr>
          <p:nvPr/>
        </p:nvCxnSpPr>
        <p:spPr>
          <a:xfrm flipH="1">
            <a:off x="4033204" y="2901675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8FA89497-C7BE-4385-BFFA-BBD2399C41BC}"/>
              </a:ext>
            </a:extLst>
          </p:cNvPr>
          <p:cNvCxnSpPr>
            <a:cxnSpLocks/>
          </p:cNvCxnSpPr>
          <p:nvPr/>
        </p:nvCxnSpPr>
        <p:spPr>
          <a:xfrm flipH="1">
            <a:off x="2035575" y="2901675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1F71999E-C0C5-4F6C-844A-DDDF2575C09C}"/>
              </a:ext>
            </a:extLst>
          </p:cNvPr>
          <p:cNvCxnSpPr>
            <a:cxnSpLocks/>
          </p:cNvCxnSpPr>
          <p:nvPr/>
        </p:nvCxnSpPr>
        <p:spPr>
          <a:xfrm flipH="1">
            <a:off x="2653680" y="2901674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5C6CE15C-ED11-47B7-BFF5-420BE824E0FB}"/>
              </a:ext>
            </a:extLst>
          </p:cNvPr>
          <p:cNvCxnSpPr>
            <a:cxnSpLocks/>
          </p:cNvCxnSpPr>
          <p:nvPr/>
        </p:nvCxnSpPr>
        <p:spPr>
          <a:xfrm flipH="1">
            <a:off x="5291508" y="3751826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4722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7F464D10C58545B54C64C2D51E6606" ma:contentTypeVersion="5" ma:contentTypeDescription="Create a new document." ma:contentTypeScope="" ma:versionID="0a786bddce194b40a11b7f35a4414491">
  <xsd:schema xmlns:xsd="http://www.w3.org/2001/XMLSchema" xmlns:xs="http://www.w3.org/2001/XMLSchema" xmlns:p="http://schemas.microsoft.com/office/2006/metadata/properties" xmlns:ns2="8b654af3-39d7-4995-ab04-979782c78590" xmlns:ns3="b7d389cb-5852-4bb0-8f43-350231a3431c" targetNamespace="http://schemas.microsoft.com/office/2006/metadata/properties" ma:root="true" ma:fieldsID="1ca0a6ced907ab1b9b1c90e847d0815a" ns2:_="" ns3:_="">
    <xsd:import namespace="8b654af3-39d7-4995-ab04-979782c78590"/>
    <xsd:import namespace="b7d389cb-5852-4bb0-8f43-350231a343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654af3-39d7-4995-ab04-979782c785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d389cb-5852-4bb0-8f43-350231a3431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A7870C4-E1F8-4975-964A-4047C5EE4EED}"/>
</file>

<file path=customXml/itemProps2.xml><?xml version="1.0" encoding="utf-8"?>
<ds:datastoreItem xmlns:ds="http://schemas.openxmlformats.org/officeDocument/2006/customXml" ds:itemID="{D242607F-382C-4909-A598-6D9F866941A2}"/>
</file>

<file path=customXml/itemProps3.xml><?xml version="1.0" encoding="utf-8"?>
<ds:datastoreItem xmlns:ds="http://schemas.openxmlformats.org/officeDocument/2006/customXml" ds:itemID="{D2BCAB7E-251D-4210-B62C-0736C42B34C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501</Words>
  <Application>Microsoft Office PowerPoint</Application>
  <PresentationFormat>Widescreen</PresentationFormat>
  <Paragraphs>67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Helvetica</vt:lpstr>
      <vt:lpstr>Tema do Office</vt:lpstr>
      <vt:lpstr>Apresentação do PowerPoint</vt:lpstr>
      <vt:lpstr>3. Confirmación Total del Pedido</vt:lpstr>
      <vt:lpstr>Confirmando el Pedido Completo</vt:lpstr>
      <vt:lpstr>Confirmando el Pedido Completo</vt:lpstr>
      <vt:lpstr>Confirmando el Pedido Completo</vt:lpstr>
      <vt:lpstr>Confirmando el Pedido Completo</vt:lpstr>
      <vt:lpstr>Confirmando el Pedido Completo</vt:lpstr>
      <vt:lpstr>Confirmando el Pedido Completo</vt:lpstr>
      <vt:lpstr>4. Confirmación Parcial del Pedido  O bien, Actualizar artículos en línea </vt:lpstr>
      <vt:lpstr>Confirmando el Pedido Parcial</vt:lpstr>
      <vt:lpstr>Confirmando el Pedido Parcial</vt:lpstr>
      <vt:lpstr>Confirmando el Pedido Parcial</vt:lpstr>
      <vt:lpstr>Confirmando el Pedido Parcial</vt:lpstr>
      <vt:lpstr>Confirmando el Pedido Parcial</vt:lpstr>
      <vt:lpstr>Confirmando el Pedido Parcial</vt:lpstr>
      <vt:lpstr>Confirmando el Pedido Parcial</vt:lpstr>
      <vt:lpstr>Confirmando el Pedido Parcial</vt:lpstr>
      <vt:lpstr>Confirmando el Pedido Parcial</vt:lpstr>
      <vt:lpstr>Confirmando el Pedido Parcial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Thaynara Fernanda Barros Nunes</dc:creator>
  <cp:lastModifiedBy>Thaynara Fernanda Barros Nunes</cp:lastModifiedBy>
  <cp:revision>2</cp:revision>
  <dcterms:created xsi:type="dcterms:W3CDTF">2020-08-19T11:41:35Z</dcterms:created>
  <dcterms:modified xsi:type="dcterms:W3CDTF">2020-08-19T11:53:11Z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0x010100877F464D10C58545B54C64C2D51E6606</vt:lpwstr>
  </property>
</Properties>
</file>